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8" r:id="rId1"/>
  </p:sldMasterIdLst>
  <p:notesMasterIdLst>
    <p:notesMasterId r:id="rId16"/>
  </p:notesMasterIdLst>
  <p:sldIdLst>
    <p:sldId id="262" r:id="rId2"/>
    <p:sldId id="268" r:id="rId3"/>
    <p:sldId id="285" r:id="rId4"/>
    <p:sldId id="274" r:id="rId5"/>
    <p:sldId id="284" r:id="rId6"/>
    <p:sldId id="269" r:id="rId7"/>
    <p:sldId id="272" r:id="rId8"/>
    <p:sldId id="275" r:id="rId9"/>
    <p:sldId id="276" r:id="rId10"/>
    <p:sldId id="278" r:id="rId11"/>
    <p:sldId id="280" r:id="rId12"/>
    <p:sldId id="281" r:id="rId13"/>
    <p:sldId id="279" r:id="rId14"/>
    <p:sldId id="28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4474" autoAdjust="0"/>
  </p:normalViewPr>
  <p:slideViewPr>
    <p:cSldViewPr snapToGrid="0">
      <p:cViewPr varScale="1">
        <p:scale>
          <a:sx n="71" d="100"/>
          <a:sy n="71" d="100"/>
        </p:scale>
        <p:origin x="576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30D58-768F-46CA-AAD7-19F1E718488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CDCD9-F3BB-4495-A930-EAA462BD6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43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B2BD-6EE3-4737-9FBF-84C6247933E6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68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387-9FB0-4BCB-AC75-C7492B2C0B0A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91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3B08-771E-4099-89AB-07A3445E9025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249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81C1-99B4-49E0-A58F-6DFE0010909D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249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B172-87DC-43D8-A228-24A9A4C99884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13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A19A-B99B-4927-97F6-1D9842E48622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8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5182-F02F-4F55-A82E-637735198B4E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9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2CB8-6CCB-4029-898F-2770C98CD080}" type="datetime1">
              <a:rPr lang="ru-RU" smtClean="0"/>
              <a:t>05.06.2023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2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F6F6-5B43-414C-9BD3-01BF01135447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49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A1ABC22-DF23-4A5D-B8AE-C880025A61BB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16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5F89-3537-4DA3-8AC9-7E0CDC6F299E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39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70674E-7E76-4C11-877E-1E5F2CD4A05F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06024B-C234-4120-966E-E811897D014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47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1294" y="1048871"/>
            <a:ext cx="106500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«Использование спутниковых данных для анализа точности моделирования природных пожаров по модельным полям ветров высокого пространственного разрешения.»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54300" y="4156586"/>
            <a:ext cx="8775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/>
              <a:t>«</a:t>
            </a:r>
            <a:r>
              <a:rPr lang="en-US" dirty="0"/>
              <a:t>Using Remote Sensing Data to Analyze Accuracy of wildfire model </a:t>
            </a:r>
            <a:r>
              <a:rPr lang="en-US" dirty="0" smtClean="0"/>
              <a:t>coupled</a:t>
            </a:r>
            <a:r>
              <a:rPr lang="ru-RU" dirty="0" smtClean="0"/>
              <a:t> </a:t>
            </a:r>
            <a:r>
              <a:rPr lang="en-US" dirty="0" smtClean="0"/>
              <a:t>with </a:t>
            </a:r>
            <a:r>
              <a:rPr lang="en-US" dirty="0"/>
              <a:t>high resolution wind fields estimator.</a:t>
            </a:r>
            <a:r>
              <a:rPr lang="ru-RU" dirty="0"/>
              <a:t>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460441" y="5191522"/>
            <a:ext cx="483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Руководитель: Хвостиков С.А</a:t>
            </a:r>
            <a:r>
              <a:rPr lang="en-US" b="1" dirty="0"/>
              <a:t>.</a:t>
            </a:r>
          </a:p>
          <a:p>
            <a:r>
              <a:rPr lang="ru-RU" b="1" dirty="0"/>
              <a:t>Группа М103</a:t>
            </a:r>
          </a:p>
          <a:p>
            <a:r>
              <a:rPr lang="ru-RU" b="1" dirty="0" err="1"/>
              <a:t>Мамедсахатова</a:t>
            </a:r>
            <a:r>
              <a:rPr lang="ru-RU" b="1" dirty="0"/>
              <a:t> С.</a:t>
            </a:r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73950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772318" y="857081"/>
            <a:ext cx="44196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Растр и контур полученные </a:t>
            </a:r>
            <a:r>
              <a:rPr lang="ru-RU" sz="2400" dirty="0"/>
              <a:t>в результате моделирования с 30 растровыми данными о ветре </a:t>
            </a:r>
            <a:endParaRPr lang="ru-RU" sz="2400" dirty="0" smtClean="0"/>
          </a:p>
          <a:p>
            <a:r>
              <a:rPr lang="ru-RU" sz="2400" dirty="0" smtClean="0"/>
              <a:t>а</a:t>
            </a:r>
            <a:r>
              <a:rPr lang="ru-RU" sz="2400" dirty="0"/>
              <a:t>) </a:t>
            </a:r>
            <a:r>
              <a:rPr lang="ru-RU" sz="2400" dirty="0" smtClean="0"/>
              <a:t>209625</a:t>
            </a:r>
            <a:endParaRPr lang="ru-RU" sz="2400" dirty="0" smtClean="0"/>
          </a:p>
          <a:p>
            <a:r>
              <a:rPr lang="ru-RU" sz="2400" dirty="0" smtClean="0"/>
              <a:t>б</a:t>
            </a:r>
            <a:r>
              <a:rPr lang="ru-RU" sz="2400" dirty="0"/>
              <a:t>) </a:t>
            </a:r>
            <a:r>
              <a:rPr lang="ru-RU" sz="2400" dirty="0" smtClean="0"/>
              <a:t>209297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68" y="3534737"/>
            <a:ext cx="10206128" cy="25836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10" y="265494"/>
            <a:ext cx="7088323" cy="292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513829" y="424626"/>
            <a:ext cx="23510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1" u="none" strike="noStrike" cap="none" normalizeH="0" baseline="0" dirty="0" smtClean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N69E150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i="1" dirty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Пожар </a:t>
            </a:r>
            <a:r>
              <a:rPr lang="ru-RU" altLang="ru-RU" sz="2000" i="1" dirty="0" smtClean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209297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t="29216" r="19958" b="29693"/>
          <a:stretch/>
        </p:blipFill>
        <p:spPr>
          <a:xfrm>
            <a:off x="1968480" y="363071"/>
            <a:ext cx="10083957" cy="58693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178423" y="-6261"/>
            <a:ext cx="9874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i="1" dirty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Период </a:t>
            </a:r>
            <a:r>
              <a:rPr lang="ru-RU" altLang="ru-RU" i="1" dirty="0" smtClean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моделирования 23.06</a:t>
            </a:r>
            <a:r>
              <a:rPr lang="ru-RU" altLang="ru-RU" i="1" dirty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– 26.06 </a:t>
            </a:r>
            <a:r>
              <a:rPr lang="ru-RU" altLang="ru-RU" i="1" dirty="0" smtClean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2019г.   Республика </a:t>
            </a:r>
            <a:r>
              <a:rPr lang="ru-RU" altLang="ru-RU" i="1" dirty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Саха</a:t>
            </a:r>
            <a:endParaRPr lang="ru-RU" altLang="ru-RU" i="1" dirty="0">
              <a:solidFill>
                <a:srgbClr val="44546A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62857" y="11326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400" i="1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altLang="ru-RU" sz="2400" i="1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68</a:t>
            </a:r>
            <a:r>
              <a:rPr lang="en-US" altLang="ru-RU" sz="2400" i="1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ru-RU" altLang="ru-RU" sz="2400" i="1" dirty="0" smtClean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151</a:t>
            </a: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i="1" dirty="0" smtClean="0">
                <a:solidFill>
                  <a:srgbClr val="44546A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Пожар 209625</a:t>
            </a:r>
            <a:endParaRPr lang="ru-RU" altLang="ru-RU" dirty="0">
              <a:latin typeface="Arial" panose="020B0604020202020204" pitchFamily="34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3200" dirty="0">
              <a:latin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4" b="17059"/>
          <a:stretch/>
        </p:blipFill>
        <p:spPr>
          <a:xfrm>
            <a:off x="2460812" y="349623"/>
            <a:ext cx="9465816" cy="572844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78423" y="-6261"/>
            <a:ext cx="9874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i="1" dirty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Период </a:t>
            </a:r>
            <a:r>
              <a:rPr lang="ru-RU" altLang="ru-RU" i="1" dirty="0" smtClean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моделирования 23.06</a:t>
            </a:r>
            <a:r>
              <a:rPr lang="ru-RU" altLang="ru-RU" i="1" dirty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– 26.06 </a:t>
            </a:r>
            <a:r>
              <a:rPr lang="ru-RU" altLang="ru-RU" i="1" dirty="0" smtClean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2019г.   Республика </a:t>
            </a:r>
            <a:r>
              <a:rPr lang="ru-RU" altLang="ru-RU" i="1" dirty="0">
                <a:solidFill>
                  <a:srgbClr val="44546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Саха</a:t>
            </a:r>
            <a:endParaRPr lang="ru-RU" altLang="ru-RU" i="1" dirty="0">
              <a:solidFill>
                <a:srgbClr val="44546A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2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-235746" y="61556"/>
            <a:ext cx="630236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b="1" dirty="0"/>
              <a:t> Анализ площади полученных результатов: 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0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916514" y="250583"/>
            <a:ext cx="59975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"</a:t>
            </a:r>
            <a:r>
              <a:rPr lang="ru-RU" dirty="0"/>
              <a:t>Процент </a:t>
            </a:r>
            <a:r>
              <a:rPr lang="ru-RU" dirty="0" smtClean="0"/>
              <a:t>совпадений</a:t>
            </a:r>
            <a:r>
              <a:rPr lang="en-US" dirty="0" smtClean="0"/>
              <a:t>”</a:t>
            </a:r>
            <a:r>
              <a:rPr lang="ru-RU" dirty="0" smtClean="0"/>
              <a:t> -  </a:t>
            </a:r>
            <a:r>
              <a:rPr lang="ru-RU" dirty="0"/>
              <a:t>показывает, какую часть от общей площади пожара, фиксированного наблюдениями, занимает площадь, верно предсказанная моделью.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"</a:t>
            </a:r>
            <a:r>
              <a:rPr lang="ru-RU" dirty="0"/>
              <a:t>Соотношение </a:t>
            </a:r>
            <a:r>
              <a:rPr lang="ru-RU" dirty="0" smtClean="0"/>
              <a:t>площадей" </a:t>
            </a:r>
            <a:r>
              <a:rPr lang="en-US" dirty="0" smtClean="0"/>
              <a:t>- </a:t>
            </a:r>
            <a:r>
              <a:rPr lang="ru-RU" dirty="0" smtClean="0"/>
              <a:t>отражает </a:t>
            </a:r>
            <a:r>
              <a:rPr lang="ru-RU" dirty="0"/>
              <a:t>отношение площади, предсказанной моделью, к площади, зафиксированной на основе наблюдений.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"Ошибка, делённая на площадь наблюдения" - это общая мера погрешности, учитывающая области, где модель </a:t>
            </a:r>
            <a:r>
              <a:rPr lang="ru-RU" dirty="0" smtClean="0"/>
              <a:t>ошиблась</a:t>
            </a:r>
            <a:r>
              <a:rPr lang="en-US" dirty="0"/>
              <a:t>.</a:t>
            </a:r>
            <a:endParaRPr lang="ru-RU" dirty="0"/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"Коэффициент </a:t>
            </a:r>
            <a:r>
              <a:rPr lang="ru-RU" dirty="0" err="1"/>
              <a:t>Сёренсена</a:t>
            </a:r>
            <a:r>
              <a:rPr lang="ru-RU" dirty="0"/>
              <a:t>" - это мера сходства двух наборов данных, в данном случае фактической и моделированной площадей пожара. Он рассчитывается как отношение площади пересечения к сумме </a:t>
            </a:r>
            <a:r>
              <a:rPr lang="ru-RU" dirty="0" smtClean="0"/>
              <a:t>площадей</a:t>
            </a:r>
            <a:r>
              <a:rPr lang="en-US" dirty="0" smtClean="0"/>
              <a:t> </a:t>
            </a:r>
            <a:r>
              <a:rPr lang="ru-RU" dirty="0" smtClean="0"/>
              <a:t>умноженное на 2.</a:t>
            </a:r>
            <a:endParaRPr lang="ru-RU" dirty="0"/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"Коэффициент </a:t>
            </a:r>
            <a:r>
              <a:rPr lang="ru-RU" dirty="0" err="1"/>
              <a:t>Жаккара</a:t>
            </a:r>
            <a:r>
              <a:rPr lang="ru-RU" dirty="0"/>
              <a:t>" аналогичен коэффициенту </a:t>
            </a:r>
            <a:r>
              <a:rPr lang="ru-RU" dirty="0" err="1"/>
              <a:t>Сёренсена</a:t>
            </a:r>
            <a:r>
              <a:rPr lang="ru-RU" dirty="0"/>
              <a:t>, но в знаменателе у него площадь </a:t>
            </a:r>
            <a:r>
              <a:rPr lang="ru-RU" dirty="0" smtClean="0"/>
              <a:t>объединения и нет множителя.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13</a:t>
            </a:fld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27472"/>
              </p:ext>
            </p:extLst>
          </p:nvPr>
        </p:nvGraphicFramePr>
        <p:xfrm>
          <a:off x="82679" y="415499"/>
          <a:ext cx="5833835" cy="5328343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692141">
                  <a:extLst>
                    <a:ext uri="{9D8B030D-6E8A-4147-A177-3AD203B41FA5}">
                      <a16:colId xmlns:a16="http://schemas.microsoft.com/office/drawing/2014/main" val="2412078991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3221936582"/>
                    </a:ext>
                  </a:extLst>
                </a:gridCol>
                <a:gridCol w="1160670">
                  <a:extLst>
                    <a:ext uri="{9D8B030D-6E8A-4147-A177-3AD203B41FA5}">
                      <a16:colId xmlns:a16="http://schemas.microsoft.com/office/drawing/2014/main" val="900896587"/>
                    </a:ext>
                  </a:extLst>
                </a:gridCol>
                <a:gridCol w="1005745">
                  <a:extLst>
                    <a:ext uri="{9D8B030D-6E8A-4147-A177-3AD203B41FA5}">
                      <a16:colId xmlns:a16="http://schemas.microsoft.com/office/drawing/2014/main" val="2030806284"/>
                    </a:ext>
                  </a:extLst>
                </a:gridCol>
                <a:gridCol w="993644">
                  <a:extLst>
                    <a:ext uri="{9D8B030D-6E8A-4147-A177-3AD203B41FA5}">
                      <a16:colId xmlns:a16="http://schemas.microsoft.com/office/drawing/2014/main" val="627930764"/>
                    </a:ext>
                  </a:extLst>
                </a:gridCol>
              </a:tblGrid>
              <a:tr h="757383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Критерии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209625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209625</a:t>
                      </a:r>
                      <a:r>
                        <a:rPr lang="ru-RU" sz="1600">
                          <a:effectLst/>
                        </a:rPr>
                        <a:t>, с </a:t>
                      </a:r>
                      <a:r>
                        <a:rPr lang="en-US" sz="1600">
                          <a:effectLst/>
                        </a:rPr>
                        <a:t>WindNinja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209297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209297</a:t>
                      </a:r>
                      <a:r>
                        <a:rPr lang="ru-RU" sz="1600" dirty="0">
                          <a:effectLst/>
                        </a:rPr>
                        <a:t>, с </a:t>
                      </a:r>
                      <a:r>
                        <a:rPr lang="en-US" sz="1600" dirty="0" err="1" smtClean="0">
                          <a:effectLst/>
                        </a:rPr>
                        <a:t>WindNinja</a:t>
                      </a:r>
                      <a:endParaRPr lang="ru-RU" sz="1600" dirty="0" smtClean="0">
                        <a:effectLst/>
                      </a:endParaRPr>
                    </a:p>
                  </a:txBody>
                  <a:tcPr marL="43101" marR="43101" marT="0" marB="0"/>
                </a:tc>
                <a:extLst>
                  <a:ext uri="{0D108BD9-81ED-4DB2-BD59-A6C34878D82A}">
                    <a16:rowId xmlns:a16="http://schemas.microsoft.com/office/drawing/2014/main" val="1530022682"/>
                  </a:ext>
                </a:extLst>
              </a:tr>
              <a:tr h="7573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Фактическая</a:t>
                      </a:r>
                      <a:r>
                        <a:rPr lang="ru-RU" sz="16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площадь </a:t>
                      </a:r>
                      <a:r>
                        <a:rPr lang="ru-RU" sz="16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пожара</a:t>
                      </a:r>
                      <a:r>
                        <a:rPr lang="ru-RU" sz="1600" dirty="0" smtClean="0">
                          <a:effectLst/>
                        </a:rPr>
                        <a:t>, км^2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62.34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32.52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extLst>
                  <a:ext uri="{0D108BD9-81ED-4DB2-BD59-A6C34878D82A}">
                    <a16:rowId xmlns:a16="http://schemas.microsoft.com/office/drawing/2014/main" val="2104699669"/>
                  </a:ext>
                </a:extLst>
              </a:tr>
              <a:tr h="51647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Площадь, км^2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44.97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46.98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28.81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32.02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extLst>
                  <a:ext uri="{0D108BD9-81ED-4DB2-BD59-A6C34878D82A}">
                    <a16:rowId xmlns:a16="http://schemas.microsoft.com/office/drawing/2014/main" val="2888439102"/>
                  </a:ext>
                </a:extLst>
              </a:tr>
              <a:tr h="51647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Процент совпадений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0.68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0.71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0.74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0.81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extLst>
                  <a:ext uri="{0D108BD9-81ED-4DB2-BD59-A6C34878D82A}">
                    <a16:rowId xmlns:a16="http://schemas.microsoft.com/office/drawing/2014/main" val="1576908297"/>
                  </a:ext>
                </a:extLst>
              </a:tr>
              <a:tr h="25823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Соотношение площадей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0.72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0.75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0.91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1.01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extLst>
                  <a:ext uri="{0D108BD9-81ED-4DB2-BD59-A6C34878D82A}">
                    <a16:rowId xmlns:a16="http://schemas.microsoft.com/office/drawing/2014/main" val="1851582288"/>
                  </a:ext>
                </a:extLst>
              </a:tr>
              <a:tr h="1009843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Ошибка, делённая на площадь наблюдения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0.50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0.45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0.48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0.38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extLst>
                  <a:ext uri="{0D108BD9-81ED-4DB2-BD59-A6C34878D82A}">
                    <a16:rowId xmlns:a16="http://schemas.microsoft.com/office/drawing/2014/main" val="3686793580"/>
                  </a:ext>
                </a:extLst>
              </a:tr>
              <a:tr h="51647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Коэффициент Сёренсена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0.79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0.81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0.77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0.81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extLst>
                  <a:ext uri="{0D108BD9-81ED-4DB2-BD59-A6C34878D82A}">
                    <a16:rowId xmlns:a16="http://schemas.microsoft.com/office/drawing/2014/main" val="2626802732"/>
                  </a:ext>
                </a:extLst>
              </a:tr>
              <a:tr h="51647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Коэффициент </a:t>
                      </a:r>
                      <a:r>
                        <a:rPr lang="ru-RU" sz="1600" dirty="0" err="1">
                          <a:effectLst/>
                        </a:rPr>
                        <a:t>Жаккара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0.65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0.68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0.63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0.68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01" marR="43101" marT="0" marB="0"/>
                </a:tc>
                <a:extLst>
                  <a:ext uri="{0D108BD9-81ED-4DB2-BD59-A6C34878D82A}">
                    <a16:rowId xmlns:a16="http://schemas.microsoft.com/office/drawing/2014/main" val="4223510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92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34471" y="179576"/>
            <a:ext cx="10058400" cy="721378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58588" y="753036"/>
            <a:ext cx="1167653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50000"/>
              </a:lnSpc>
              <a:spcAft>
                <a:spcPts val="400"/>
              </a:spcAft>
            </a:pPr>
            <a:r>
              <a:rPr lang="ru-RU" sz="1900" dirty="0"/>
              <a:t>Результаты исследования показали, что внедрение данных </a:t>
            </a:r>
            <a:r>
              <a:rPr lang="ru-RU" sz="1900" dirty="0" err="1"/>
              <a:t>WindNinja</a:t>
            </a:r>
            <a:r>
              <a:rPr lang="ru-RU" sz="1900" dirty="0"/>
              <a:t> в модель </a:t>
            </a:r>
            <a:r>
              <a:rPr lang="ru-RU" sz="1900" dirty="0" smtClean="0"/>
              <a:t>может </a:t>
            </a:r>
            <a:r>
              <a:rPr lang="ru-RU" sz="1900" dirty="0"/>
              <a:t>значительно улучшить точность прогнозирования распространения пожара. </a:t>
            </a:r>
            <a:r>
              <a:rPr lang="ru-RU" sz="1900" dirty="0" smtClean="0"/>
              <a:t>Это </a:t>
            </a:r>
            <a:r>
              <a:rPr lang="ru-RU" sz="1900" dirty="0"/>
              <a:t>подчёркивает необходимость учёта ветровых условий при моделировании и прогнозировании пожаров.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4471" y="2408332"/>
            <a:ext cx="1205752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/>
              <a:t>Возможные направления для дальнейшего исследования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/>
              <a:t>Настоящее исследование представляет собой базовую работу, которую можно дальше развивать и углублять в нескольких направлениях.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dirty="0" smtClean="0"/>
              <a:t>1. </a:t>
            </a:r>
            <a:r>
              <a:rPr lang="ru-RU" dirty="0" smtClean="0"/>
              <a:t>Следует </a:t>
            </a:r>
            <a:r>
              <a:rPr lang="ru-RU" dirty="0"/>
              <a:t>расширить географическую область исследования.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dirty="0" smtClean="0"/>
              <a:t>2.</a:t>
            </a:r>
            <a:r>
              <a:rPr lang="ru-RU" dirty="0" smtClean="0"/>
              <a:t> Провести более </a:t>
            </a:r>
            <a:r>
              <a:rPr lang="ru-RU" dirty="0"/>
              <a:t>глубокий анализ влияния различных факторов на точность прогнозов. В данной работе основное внимание было уделено ветровым полям, но также могут быть важны и другие факторы, такие как влажность, температура, состав растительности и т.д.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/>
              <a:t>3. Следует </a:t>
            </a:r>
            <a:r>
              <a:rPr lang="ru-RU" dirty="0"/>
              <a:t>продолжать работу над автоматизацией процессов обработки и анализа данных. Это </a:t>
            </a:r>
            <a:r>
              <a:rPr lang="ru-RU" dirty="0" smtClean="0"/>
              <a:t>увеличит </a:t>
            </a:r>
            <a:r>
              <a:rPr lang="ru-RU" dirty="0"/>
              <a:t>эффективность </a:t>
            </a:r>
            <a:r>
              <a:rPr lang="ru-RU" dirty="0" smtClean="0"/>
              <a:t>работы и </a:t>
            </a:r>
            <a:r>
              <a:rPr lang="ru-RU" dirty="0"/>
              <a:t>позволит обрабатывать большие объемы данных.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44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idx="4294967295"/>
          </p:nvPr>
        </p:nvSpPr>
        <p:spPr>
          <a:xfrm>
            <a:off x="134469" y="309282"/>
            <a:ext cx="11900647" cy="63429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600" b="1" dirty="0"/>
              <a:t>Цель и задачи исследования.</a:t>
            </a:r>
          </a:p>
          <a:p>
            <a:pPr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ru-RU" sz="1900" dirty="0"/>
              <a:t>Цель данного исследования анализ точности моделирования природных пожаров по модельным полям ветров высокого пространственного разрешения.</a:t>
            </a:r>
          </a:p>
          <a:p>
            <a:pPr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ru-RU" sz="1900" dirty="0"/>
              <a:t>Для достижения этой цели были поставлены следующие задачи: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Исследование и анализ существующих моделей прогнозирования пожаров, а также моделей полей ветров, таких как </a:t>
            </a:r>
            <a:r>
              <a:rPr lang="ru-RU" dirty="0" err="1"/>
              <a:t>WindNinja</a:t>
            </a:r>
            <a:r>
              <a:rPr lang="ru-RU" dirty="0"/>
              <a:t>.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Обработка спутниковых данных для использования их в качестве входных данных моделей и для проверки и оценки точности результатов моделирования.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Техническая реализация процесса моделирования, обработки и анализа данных. 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Анализ результатов моделирования и сопоставление их с реальными данными о пожарах, полученными по спутниковым изображениям.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67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-26988"/>
            <a:ext cx="121920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2000"/>
              </a:spcBef>
            </a:pPr>
            <a:r>
              <a:rPr lang="ru-RU" altLang="ru-RU" sz="2800" b="1" dirty="0" smtClean="0"/>
              <a:t>Модель природных пожаров</a:t>
            </a:r>
            <a:endParaRPr lang="ru-RU" altLang="ru-RU" sz="2800" b="1" dirty="0"/>
          </a:p>
        </p:txBody>
      </p:sp>
      <p:graphicFrame>
        <p:nvGraphicFramePr>
          <p:cNvPr id="5" name="Group 41"/>
          <p:cNvGraphicFramePr>
            <a:graphicFrameLocks/>
          </p:cNvGraphicFramePr>
          <p:nvPr>
            <p:extLst/>
          </p:nvPr>
        </p:nvGraphicFramePr>
        <p:xfrm>
          <a:off x="212034" y="4434695"/>
          <a:ext cx="7699513" cy="1717644"/>
        </p:xfrm>
        <a:graphic>
          <a:graphicData uri="http://schemas.openxmlformats.org/drawingml/2006/table">
            <a:tbl>
              <a:tblPr/>
              <a:tblGrid>
                <a:gridCol w="4518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Тип данных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Пространственное разрешение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Временное разрешение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Карта растительного покрова по данным MODIS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230 м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ежегодно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Цифровая модель рельефа по данным ASTER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30 м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8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Метеоданные, архив </a:t>
                      </a:r>
                      <a:r>
                        <a:rPr kumimoji="0" lang="en-US" alt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NCAR</a:t>
                      </a:r>
                      <a:endParaRPr kumimoji="0" lang="ru-RU" alt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50 км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 часов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125" descr="model_rast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443" y="498475"/>
            <a:ext cx="3849010" cy="565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2138" y="646862"/>
            <a:ext cx="7586385" cy="378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/>
            <a:r>
              <a:rPr lang="ru-RU" altLang="ru-RU" sz="2000" dirty="0" smtClean="0"/>
              <a:t>В работе использовалась ПО моделирования пожаров, разработанное в ИКИ РАН и основанное на канадской системе поведения пожара</a:t>
            </a:r>
            <a:r>
              <a:rPr lang="en-US" altLang="ru-RU" sz="2000" dirty="0" smtClean="0"/>
              <a:t> CFFBPS</a:t>
            </a:r>
          </a:p>
          <a:p>
            <a:pPr algn="just" eaLnBrk="1" hangingPunct="1"/>
            <a:endParaRPr lang="en-US" altLang="ru-RU" sz="2000" dirty="0"/>
          </a:p>
          <a:p>
            <a:pPr algn="just" eaLnBrk="1" hangingPunct="1"/>
            <a:r>
              <a:rPr lang="en-US" altLang="ru-RU" sz="2000" dirty="0" smtClean="0"/>
              <a:t>CFFBPS</a:t>
            </a:r>
            <a:r>
              <a:rPr lang="ru-RU" altLang="ru-RU" sz="2000" dirty="0" smtClean="0"/>
              <a:t> основана на наборе эмпирических уравнений, характеризующих распространение точечного пожара в зависимости от метеоусловий, типа горючих материалов и рельефа</a:t>
            </a:r>
          </a:p>
          <a:p>
            <a:pPr algn="just" eaLnBrk="1" hangingPunct="1"/>
            <a:endParaRPr lang="ru-RU" altLang="ru-RU" sz="2000" dirty="0"/>
          </a:p>
          <a:p>
            <a:pPr algn="just" eaLnBrk="1" hangingPunct="1"/>
            <a:r>
              <a:rPr lang="ru-RU" altLang="ru-RU" sz="2000" dirty="0" smtClean="0"/>
              <a:t>Моделирование осуществляется на регулярной сетке, каждая активно горящая клетка которой считается точечным пожаром. </a:t>
            </a: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66588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b="15686"/>
          <a:stretch/>
        </p:blipFill>
        <p:spPr bwMode="auto">
          <a:xfrm>
            <a:off x="0" y="0"/>
            <a:ext cx="6051176" cy="6225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160955" y="186652"/>
            <a:ext cx="5482591" cy="529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sz="2800" b="1" dirty="0">
                <a:solidFill>
                  <a:srgbClr val="37415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Описание работы </a:t>
            </a:r>
            <a:r>
              <a:rPr lang="ru-RU" sz="2800" b="1" dirty="0" err="1">
                <a:solidFill>
                  <a:srgbClr val="37415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WindNinja</a:t>
            </a:r>
            <a:r>
              <a:rPr lang="ru-RU" sz="2800" b="1" dirty="0">
                <a:solidFill>
                  <a:srgbClr val="37415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lang="ru-RU" sz="105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96000" y="50119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err="1"/>
              <a:t>WindNinja</a:t>
            </a:r>
            <a:r>
              <a:rPr lang="ru-RU" dirty="0"/>
              <a:t> - это программное обеспечение для моделирования ветра, которое используется для прогнозирования направления и скорости ветра в </a:t>
            </a:r>
            <a:r>
              <a:rPr lang="ru-RU" dirty="0" smtClean="0"/>
              <a:t>интересующей области. </a:t>
            </a:r>
            <a:r>
              <a:rPr lang="ru-RU" dirty="0"/>
              <a:t>Эта программа основана на методе численного моделирования CFD (</a:t>
            </a:r>
            <a:r>
              <a:rPr lang="ru-RU" dirty="0" err="1"/>
              <a:t>Computational</a:t>
            </a:r>
            <a:r>
              <a:rPr lang="ru-RU" dirty="0"/>
              <a:t> </a:t>
            </a:r>
            <a:r>
              <a:rPr lang="ru-RU" dirty="0" err="1"/>
              <a:t>Fluid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)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51176" y="29717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/>
              <a:t> </a:t>
            </a:r>
            <a:r>
              <a:rPr lang="ru-RU" dirty="0" err="1"/>
              <a:t>WindNinja</a:t>
            </a:r>
            <a:r>
              <a:rPr lang="ru-RU" dirty="0"/>
              <a:t> требует таких основных входных параметров, как карта высот подстилающей местности, тип растительности, метеорологическая скорость и направление ветра и требуемое выходное разрешение. На выходе </a:t>
            </a:r>
            <a:r>
              <a:rPr lang="ru-RU" dirty="0" err="1"/>
              <a:t>WindNinja</a:t>
            </a:r>
            <a:r>
              <a:rPr lang="ru-RU" dirty="0"/>
              <a:t> выдает скорость и направление ветра в каждой ячейке местности с заданным разрешением (например, 30 м × 30).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09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116114"/>
            <a:ext cx="11713029" cy="606953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9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24806" y="0"/>
            <a:ext cx="10294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solidFill>
                  <a:srgbClr val="37415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Техническая реализация и результаты</a:t>
            </a:r>
            <a:endParaRPr lang="ru-RU" sz="40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6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9892"/>
          <a:stretch/>
        </p:blipFill>
        <p:spPr>
          <a:xfrm>
            <a:off x="-470647" y="707886"/>
            <a:ext cx="7301754" cy="552879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096000" y="954107"/>
            <a:ext cx="5589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/>
              <a:t>Реализованы программы </a:t>
            </a:r>
            <a:r>
              <a:rPr lang="ru-RU" sz="2000" dirty="0"/>
              <a:t>на языке </a:t>
            </a:r>
            <a:r>
              <a:rPr lang="en-US" sz="2000" dirty="0"/>
              <a:t>Python, </a:t>
            </a:r>
            <a:r>
              <a:rPr lang="ru-RU" sz="2000" dirty="0"/>
              <a:t>с использованием библиотек </a:t>
            </a:r>
            <a:r>
              <a:rPr lang="en-US" sz="2000" dirty="0"/>
              <a:t>r</a:t>
            </a:r>
            <a:r>
              <a:rPr lang="ru-RU" sz="2000" dirty="0" err="1"/>
              <a:t>asterio</a:t>
            </a:r>
            <a:r>
              <a:rPr lang="en-US" sz="2000" dirty="0"/>
              <a:t>, </a:t>
            </a:r>
            <a:r>
              <a:rPr lang="en-US" sz="2000" dirty="0" err="1"/>
              <a:t>osgeo</a:t>
            </a:r>
            <a:r>
              <a:rPr lang="en-US" sz="2000" dirty="0"/>
              <a:t>, </a:t>
            </a:r>
            <a:r>
              <a:rPr lang="en-US" sz="2000" dirty="0" err="1" smtClean="0"/>
              <a:t>geopandas</a:t>
            </a:r>
            <a:r>
              <a:rPr lang="en-US" sz="2000" dirty="0" smtClean="0"/>
              <a:t>.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243918" y="2399855"/>
            <a:ext cx="562361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/>
              <a:t>Код для </a:t>
            </a:r>
            <a:r>
              <a:rPr lang="ru-RU" sz="2000" dirty="0" err="1"/>
              <a:t>перепроекции</a:t>
            </a:r>
            <a:r>
              <a:rPr lang="ru-RU" sz="2000" dirty="0"/>
              <a:t> растровых файлов. </a:t>
            </a:r>
            <a:endParaRPr lang="ru-RU" sz="2000" dirty="0" smtClean="0"/>
          </a:p>
          <a:p>
            <a:pPr marL="457200" indent="-457200">
              <a:buFont typeface="+mj-lt"/>
              <a:buAutoNum type="arabicPeriod"/>
            </a:pPr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Код для запуска </a:t>
            </a:r>
            <a:r>
              <a:rPr lang="ru-RU" sz="2000" dirty="0" err="1"/>
              <a:t>WindNinja</a:t>
            </a:r>
            <a:r>
              <a:rPr lang="ru-RU" sz="2000" dirty="0"/>
              <a:t>, программы для моделирования ветра. Код считывает данные о скорости и направлении ветра из CSV-файла и запускает </a:t>
            </a:r>
            <a:r>
              <a:rPr lang="ru-RU" sz="2000" dirty="0" err="1"/>
              <a:t>WindNinja</a:t>
            </a:r>
            <a:r>
              <a:rPr lang="ru-RU" sz="2000" dirty="0"/>
              <a:t> для каждой строки данных</a:t>
            </a:r>
            <a:r>
              <a:rPr lang="ru-RU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Код для преобразования растровых файлов из формата .</a:t>
            </a:r>
            <a:r>
              <a:rPr lang="ru-RU" sz="2000" dirty="0" err="1"/>
              <a:t>asc</a:t>
            </a:r>
            <a:r>
              <a:rPr lang="ru-RU" sz="2000" dirty="0"/>
              <a:t> в .</a:t>
            </a:r>
            <a:r>
              <a:rPr lang="ru-RU" sz="2000" dirty="0" err="1"/>
              <a:t>tif</a:t>
            </a:r>
            <a:r>
              <a:rPr lang="ru-RU" sz="2000" dirty="0"/>
              <a:t>. 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3828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85422"/>
            <a:ext cx="11986804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sz="2800" b="1" dirty="0" smtClean="0">
                <a:solidFill>
                  <a:srgbClr val="37415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Первичный запуск модели для определения области активного горения.</a:t>
            </a:r>
            <a:endParaRPr lang="ru-RU" sz="105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06" y="3217375"/>
            <a:ext cx="9229764" cy="324241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84" y="1177070"/>
            <a:ext cx="959363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5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49623" y="4975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Рисунок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0" y="1722432"/>
            <a:ext cx="7310590" cy="381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Рисунок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99" y="2461204"/>
            <a:ext cx="4257260" cy="29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0750" y="-31894"/>
            <a:ext cx="117561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/>
              <a:t>"68151_utm_198_3_30m_ang.asc": Это файл ASCII, содержащий данные о направлении ветра в градусах, сохраненные в формате сетки с ячейками, которые соответствуют разрешению моделирования 30 метров.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/>
              <a:t>68151_utm_198_3_30m_vel.asc": Это файл ASCII, содержащий данные о скорости ветра в метрах в секунду, сохраненные в формате сетки с ячейками, которые соответствуют разрешению моделирования 30 метров.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-1702191" y="39551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а</a:t>
            </a:r>
            <a:endParaRPr kumimoji="0" lang="ru-RU" altLang="ru-RU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90750" y="5572246"/>
            <a:ext cx="118009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/>
              <a:t>Выходные файлы </a:t>
            </a:r>
            <a:r>
              <a:rPr lang="en-US" altLang="ru-RU" dirty="0" err="1"/>
              <a:t>WindNinja</a:t>
            </a:r>
            <a:r>
              <a:rPr lang="en-US" altLang="ru-RU" dirty="0"/>
              <a:t> </a:t>
            </a:r>
            <a:r>
              <a:rPr lang="ru-RU" altLang="ru-RU" dirty="0"/>
              <a:t> - </a:t>
            </a:r>
            <a:r>
              <a:rPr lang="ru-RU" altLang="ru-RU" dirty="0" err="1"/>
              <a:t>asc</a:t>
            </a:r>
            <a:r>
              <a:rPr lang="ru-RU" altLang="ru-RU" dirty="0"/>
              <a:t> файл содержащий данные о направлении ветра</a:t>
            </a:r>
            <a:r>
              <a:rPr lang="en-US" altLang="ru-RU" dirty="0" smtClean="0"/>
              <a:t>;</a:t>
            </a:r>
            <a:r>
              <a:rPr lang="ru-RU" altLang="ru-RU" dirty="0"/>
              <a:t> </a:t>
            </a:r>
            <a:r>
              <a:rPr lang="en-US" altLang="ru-RU" dirty="0" smtClean="0"/>
              <a:t>pdf </a:t>
            </a:r>
            <a:r>
              <a:rPr lang="ru-RU" altLang="ru-RU" dirty="0" smtClean="0"/>
              <a:t>файл, </a:t>
            </a:r>
            <a:r>
              <a:rPr lang="ru-RU" altLang="ru-RU" dirty="0"/>
              <a:t>разрешение 30 м.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32011" y="80682"/>
            <a:ext cx="105021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3200" b="1" dirty="0"/>
              <a:t>Итоговые растры а) скорость б) направление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024B-C234-4120-966E-E811897D0149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519"/>
          <a:stretch/>
        </p:blipFill>
        <p:spPr>
          <a:xfrm>
            <a:off x="6266328" y="1169894"/>
            <a:ext cx="5751419" cy="45742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02" y="1169894"/>
            <a:ext cx="5507132" cy="45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7061195</TotalTime>
  <Words>858</Words>
  <Application>Microsoft Office PowerPoint</Application>
  <PresentationFormat>Широкоэкранный</PresentationFormat>
  <Paragraphs>120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Segoe UI</vt:lpstr>
      <vt:lpstr>Times New Roman</vt:lpstr>
      <vt:lpstr>Ретро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Su_Us</dc:creator>
  <cp:lastModifiedBy>Su_Us</cp:lastModifiedBy>
  <cp:revision>47</cp:revision>
  <dcterms:created xsi:type="dcterms:W3CDTF">2022-12-12T23:47:28Z</dcterms:created>
  <dcterms:modified xsi:type="dcterms:W3CDTF">2023-06-06T07:59:46Z</dcterms:modified>
</cp:coreProperties>
</file>